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sldIdLst>
    <p:sldId id="256" r:id="rId2"/>
    <p:sldId id="259" r:id="rId3"/>
    <p:sldId id="273" r:id="rId4"/>
    <p:sldId id="258" r:id="rId5"/>
    <p:sldId id="274" r:id="rId6"/>
    <p:sldId id="284" r:id="rId7"/>
    <p:sldId id="263" r:id="rId8"/>
    <p:sldId id="270" r:id="rId9"/>
    <p:sldId id="275" r:id="rId10"/>
    <p:sldId id="271" r:id="rId11"/>
    <p:sldId id="272" r:id="rId12"/>
    <p:sldId id="277" r:id="rId13"/>
    <p:sldId id="276" r:id="rId14"/>
    <p:sldId id="278" r:id="rId15"/>
    <p:sldId id="279" r:id="rId16"/>
    <p:sldId id="280" r:id="rId17"/>
    <p:sldId id="286" r:id="rId18"/>
    <p:sldId id="281" r:id="rId19"/>
    <p:sldId id="287" r:id="rId20"/>
    <p:sldId id="285" r:id="rId21"/>
    <p:sldId id="288" r:id="rId22"/>
    <p:sldId id="300" r:id="rId23"/>
    <p:sldId id="301" r:id="rId24"/>
    <p:sldId id="302" r:id="rId25"/>
    <p:sldId id="303" r:id="rId26"/>
    <p:sldId id="304" r:id="rId27"/>
    <p:sldId id="305" r:id="rId28"/>
    <p:sldId id="308" r:id="rId29"/>
    <p:sldId id="306" r:id="rId30"/>
    <p:sldId id="307" r:id="rId31"/>
    <p:sldId id="309" r:id="rId32"/>
    <p:sldId id="310" r:id="rId33"/>
    <p:sldId id="311" r:id="rId34"/>
    <p:sldId id="312" r:id="rId35"/>
    <p:sldId id="313" r:id="rId36"/>
    <p:sldId id="314" r:id="rId37"/>
    <p:sldId id="316" r:id="rId38"/>
    <p:sldId id="315" r:id="rId39"/>
    <p:sldId id="289" r:id="rId40"/>
    <p:sldId id="290" r:id="rId41"/>
    <p:sldId id="291" r:id="rId42"/>
    <p:sldId id="292" r:id="rId43"/>
    <p:sldId id="294" r:id="rId44"/>
    <p:sldId id="295" r:id="rId45"/>
    <p:sldId id="298" r:id="rId46"/>
    <p:sldId id="299" r:id="rId47"/>
    <p:sldId id="260" r:id="rId48"/>
    <p:sldId id="266" r:id="rId49"/>
    <p:sldId id="26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 id="274"/>
            <p14:sldId id="284"/>
          </p14:sldIdLst>
        </p14:section>
        <p14:section name="Part 1" id="{5A82E57F-FAF3-4B12-930E-E24CBC09F95C}">
          <p14:sldIdLst/>
        </p14:section>
        <p14:section name="Part 2" id="{71039B9A-6DDF-4F24-A02B-B27A18B4EE0F}">
          <p14:sldIdLst/>
        </p14:section>
        <p14:section name="Part 3" id="{4FC5B730-411F-4186-90E8-1BF9E4959108}">
          <p14:sldIdLst>
            <p14:sldId id="263"/>
            <p14:sldId id="270"/>
            <p14:sldId id="275"/>
            <p14:sldId id="271"/>
            <p14:sldId id="272"/>
            <p14:sldId id="277"/>
            <p14:sldId id="276"/>
            <p14:sldId id="278"/>
            <p14:sldId id="279"/>
            <p14:sldId id="280"/>
            <p14:sldId id="286"/>
            <p14:sldId id="281"/>
            <p14:sldId id="287"/>
            <p14:sldId id="285"/>
            <p14:sldId id="288"/>
            <p14:sldId id="300"/>
            <p14:sldId id="301"/>
            <p14:sldId id="302"/>
            <p14:sldId id="303"/>
            <p14:sldId id="304"/>
            <p14:sldId id="305"/>
            <p14:sldId id="308"/>
            <p14:sldId id="306"/>
            <p14:sldId id="307"/>
            <p14:sldId id="309"/>
            <p14:sldId id="310"/>
            <p14:sldId id="311"/>
            <p14:sldId id="312"/>
            <p14:sldId id="313"/>
            <p14:sldId id="314"/>
            <p14:sldId id="316"/>
            <p14:sldId id="315"/>
          </p14:sldIdLst>
        </p14:section>
        <p14:section name="Part 4" id="{379F2DD4-0BE2-4E0A-BF25-CE7EBDA1B36E}">
          <p14:sldIdLst/>
        </p14:section>
        <p14:section name="Part 5" id="{93B28E02-08B4-4F83-9D9F-52AD275E17B5}">
          <p14:sldIdLst>
            <p14:sldId id="289"/>
            <p14:sldId id="290"/>
            <p14:sldId id="291"/>
            <p14:sldId id="292"/>
            <p14:sldId id="294"/>
            <p14:sldId id="295"/>
            <p14:sldId id="298"/>
            <p14:sldId id="299"/>
          </p14:sldIdLst>
        </p14:section>
        <p14:section name="utility slides DO NOT DELETE" id="{9CF3B635-A2D3-40F2-B264-3776C128982B}">
          <p14:sldIdLst>
            <p14:sldId id="260"/>
            <p14:sldId id="266"/>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3"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100" d="100"/>
          <a:sy n="100" d="100"/>
        </p:scale>
        <p:origin x="-164"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4T21:57:34.024" idx="1">
    <p:pos x="10" y="10"/>
    <p:text>DELETE?</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1/15/2021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implemaps.com/data/us-citi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List_of_United_States_urban_area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502107" cy="2851000"/>
          </a:xfrm>
        </p:spPr>
        <p:txBody>
          <a:bodyPr>
            <a:normAutofit lnSpcReduction="10000"/>
          </a:bodyPr>
          <a:lstStyle/>
          <a:p>
            <a:pPr marL="0" indent="0">
              <a:buNone/>
            </a:pPr>
            <a:r>
              <a:rPr lang="en-US" sz="2000" dirty="0"/>
              <a:t>Source:</a:t>
            </a:r>
          </a:p>
          <a:p>
            <a:r>
              <a:rPr lang="en-US" sz="1600" dirty="0">
                <a:hlinkClick r:id="rId2"/>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Updated as of November 18, 2020</a:t>
            </a:r>
          </a:p>
          <a:p>
            <a:r>
              <a:rPr lang="en-US" sz="1600" dirty="0"/>
              <a:t>Over 108,000 cities and towns from all 50 states</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12" name="TextBox 11">
            <a:extLst>
              <a:ext uri="{FF2B5EF4-FFF2-40B4-BE49-F238E27FC236}">
                <a16:creationId xmlns:a16="http://schemas.microsoft.com/office/drawing/2014/main" id="{896C4210-18BE-40E3-8494-B06230437C3C}"/>
              </a:ext>
            </a:extLst>
          </p:cNvPr>
          <p:cNvSpPr txBox="1"/>
          <p:nvPr/>
        </p:nvSpPr>
        <p:spPr>
          <a:xfrm>
            <a:off x="1775794" y="5292999"/>
            <a:ext cx="6096000" cy="369332"/>
          </a:xfrm>
          <a:prstGeom prst="rect">
            <a:avLst/>
          </a:prstGeom>
          <a:noFill/>
        </p:spPr>
        <p:txBody>
          <a:bodyPr wrap="square">
            <a:spAutoFit/>
          </a:bodyPr>
          <a:lstStyle/>
          <a:p>
            <a:r>
              <a:rPr lang="en-US" dirty="0"/>
              <a:t>*Note line 9</a:t>
            </a:r>
          </a:p>
        </p:txBody>
      </p:sp>
    </p:spTree>
    <p:extLst>
      <p:ext uri="{BB962C8B-B14F-4D97-AF65-F5344CB8AC3E}">
        <p14:creationId xmlns:p14="http://schemas.microsoft.com/office/powerpoint/2010/main" val="52469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Merge urban areas list to city data frame to limit city count</a:t>
            </a:r>
          </a:p>
        </p:txBody>
      </p:sp>
      <p:pic>
        <p:nvPicPr>
          <p:cNvPr id="5" name="Picture 4">
            <a:extLst>
              <a:ext uri="{FF2B5EF4-FFF2-40B4-BE49-F238E27FC236}">
                <a16:creationId xmlns:a16="http://schemas.microsoft.com/office/drawing/2014/main" id="{42D5301A-7B53-4BB6-8FC8-CFE565FA3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42" y="2013234"/>
            <a:ext cx="10792315" cy="2831532"/>
          </a:xfrm>
          <a:prstGeom prst="rect">
            <a:avLst/>
          </a:prstGeom>
        </p:spPr>
      </p:pic>
      <p:sp>
        <p:nvSpPr>
          <p:cNvPr id="4" name="Content Placeholder 2">
            <a:extLst>
              <a:ext uri="{FF2B5EF4-FFF2-40B4-BE49-F238E27FC236}">
                <a16:creationId xmlns:a16="http://schemas.microsoft.com/office/drawing/2014/main" id="{04D3C162-44CE-4E2A-BE4B-B0B3458435A8}"/>
              </a:ext>
            </a:extLst>
          </p:cNvPr>
          <p:cNvSpPr>
            <a:spLocks noGrp="1"/>
          </p:cNvSpPr>
          <p:nvPr>
            <p:ph idx="1"/>
          </p:nvPr>
        </p:nvSpPr>
        <p:spPr>
          <a:xfrm>
            <a:off x="2423373" y="977107"/>
            <a:ext cx="7345251" cy="781264"/>
          </a:xfrm>
        </p:spPr>
        <p:txBody>
          <a:bodyPr>
            <a:normAutofit lnSpcReduction="10000"/>
          </a:bodyPr>
          <a:lstStyle/>
          <a:p>
            <a:r>
              <a:rPr lang="en-US" sz="2000" dirty="0"/>
              <a:t>Limiting cities to “Urbanized Areas” (population &gt; 50,000)</a:t>
            </a:r>
          </a:p>
          <a:p>
            <a:r>
              <a:rPr lang="en-US" sz="2000" dirty="0"/>
              <a:t>Merging cities </a:t>
            </a:r>
            <a:r>
              <a:rPr lang="en-US" sz="2000" dirty="0" err="1"/>
              <a:t>dataframe</a:t>
            </a:r>
            <a:r>
              <a:rPr lang="en-US" sz="2000" dirty="0"/>
              <a:t> with “</a:t>
            </a:r>
            <a:r>
              <a:rPr lang="en-US" sz="2000" dirty="0" err="1"/>
              <a:t>city_landmass</a:t>
            </a:r>
            <a:r>
              <a:rPr lang="en-US" sz="2000" dirty="0"/>
              <a:t>” </a:t>
            </a:r>
            <a:r>
              <a:rPr lang="en-US" sz="2000" dirty="0" err="1"/>
              <a:t>dataframe</a:t>
            </a:r>
            <a:endParaRPr lang="en-US" sz="1600" dirty="0"/>
          </a:p>
        </p:txBody>
      </p:sp>
    </p:spTree>
    <p:extLst>
      <p:ext uri="{BB962C8B-B14F-4D97-AF65-F5344CB8AC3E}">
        <p14:creationId xmlns:p14="http://schemas.microsoft.com/office/powerpoint/2010/main" val="291485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1002196"/>
            <a:ext cx="8004822" cy="1181239"/>
          </a:xfrm>
        </p:spPr>
        <p:txBody>
          <a:bodyPr>
            <a:normAutofit fontScale="92500" lnSpcReduction="200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2"/>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Cities Data for Population and “institutions” Studies</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Inner join on state-unique cities</a:t>
            </a:r>
          </a:p>
          <a:p>
            <a:r>
              <a:rPr lang="en-US" sz="2000" dirty="0"/>
              <a:t>Change Price measures to floats</a:t>
            </a:r>
            <a:endParaRPr lang="en-US" sz="1600" dirty="0"/>
          </a:p>
        </p:txBody>
      </p:sp>
      <p:pic>
        <p:nvPicPr>
          <p:cNvPr id="4" name="Picture 3">
            <a:extLst>
              <a:ext uri="{FF2B5EF4-FFF2-40B4-BE49-F238E27FC236}">
                <a16:creationId xmlns:a16="http://schemas.microsoft.com/office/drawing/2014/main" id="{5A7C300E-CFFB-48E1-85E8-CD1B4B344AD0}"/>
              </a:ext>
            </a:extLst>
          </p:cNvPr>
          <p:cNvPicPr>
            <a:picLocks noChangeAspect="1"/>
          </p:cNvPicPr>
          <p:nvPr/>
        </p:nvPicPr>
        <p:blipFill>
          <a:blip r:embed="rId2"/>
          <a:stretch>
            <a:fillRect/>
          </a:stretch>
        </p:blipFill>
        <p:spPr>
          <a:xfrm>
            <a:off x="1390615" y="2038340"/>
            <a:ext cx="9410769" cy="2781320"/>
          </a:xfrm>
          <a:prstGeom prst="rect">
            <a:avLst/>
          </a:prstGeom>
        </p:spPr>
      </p:pic>
    </p:spTree>
    <p:extLst>
      <p:ext uri="{BB962C8B-B14F-4D97-AF65-F5344CB8AC3E}">
        <p14:creationId xmlns:p14="http://schemas.microsoft.com/office/powerpoint/2010/main" val="1235683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577075" y="1610089"/>
            <a:ext cx="9323777" cy="4162567"/>
          </a:xfrm>
        </p:spPr>
        <p:txBody>
          <a:bodyPr>
            <a:normAutofit lnSpcReduction="10000"/>
          </a:bodyPr>
          <a:lstStyle/>
          <a:p>
            <a:pPr marL="0" indent="0">
              <a:buNone/>
            </a:pPr>
            <a:r>
              <a:rPr lang="en-US" sz="3200" b="1" dirty="0"/>
              <a:t>Data cleaning/merging is finished for the first two studies</a:t>
            </a:r>
          </a:p>
          <a:p>
            <a:pPr marL="0" indent="0">
              <a:buNone/>
            </a:pPr>
            <a:endParaRPr lang="en-US" sz="3200" b="1" dirty="0"/>
          </a:p>
          <a:p>
            <a:pPr marL="0" indent="0">
              <a:buNone/>
            </a:pPr>
            <a:r>
              <a:rPr lang="en-US" sz="3200" b="1" dirty="0"/>
              <a:t>But what happened to the other two studies on the “institutions”???</a:t>
            </a:r>
          </a:p>
          <a:p>
            <a:pPr marL="0" indent="0">
              <a:buNone/>
            </a:pPr>
            <a:endParaRPr lang="en-US" sz="2000" dirty="0"/>
          </a:p>
          <a:p>
            <a:pPr marL="0" indent="0">
              <a:buNone/>
            </a:pPr>
            <a:endParaRPr lang="en-US" sz="2000" dirty="0"/>
          </a:p>
          <a:p>
            <a:pPr marL="0" indent="0">
              <a:buNone/>
            </a:pPr>
            <a:r>
              <a:rPr lang="en-US" sz="2000" dirty="0"/>
              <a:t>(We’ll get back to these)</a:t>
            </a:r>
          </a:p>
        </p:txBody>
      </p:sp>
    </p:spTree>
    <p:extLst>
      <p:ext uri="{BB962C8B-B14F-4D97-AF65-F5344CB8AC3E}">
        <p14:creationId xmlns:p14="http://schemas.microsoft.com/office/powerpoint/2010/main" val="362543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gas station prices</a:t>
            </a:r>
          </a:p>
          <a:p>
            <a:r>
              <a:rPr lang="en-US" sz="2000" dirty="0"/>
              <a:t>Higher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381" y="125027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Q.4.3/4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Cities with a “techie” vibe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Representative of modern, trendy, forward-thinking demographics</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4097313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What else is there?</a:t>
            </a:r>
          </a:p>
        </p:txBody>
      </p:sp>
      <p:pic>
        <p:nvPicPr>
          <p:cNvPr id="8" name="Picture 7">
            <a:extLst>
              <a:ext uri="{FF2B5EF4-FFF2-40B4-BE49-F238E27FC236}">
                <a16:creationId xmlns:a16="http://schemas.microsoft.com/office/drawing/2014/main" id="{C9C12458-13A5-4C02-AEC4-F020682AD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630" y="679911"/>
            <a:ext cx="5944740" cy="5802916"/>
          </a:xfrm>
          <a:prstGeom prst="rect">
            <a:avLst/>
          </a:prstGeom>
        </p:spPr>
      </p:pic>
    </p:spTree>
    <p:extLst>
      <p:ext uri="{BB962C8B-B14F-4D97-AF65-F5344CB8AC3E}">
        <p14:creationId xmlns:p14="http://schemas.microsoft.com/office/powerpoint/2010/main" val="193647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62500" lnSpcReduction="20000"/>
          </a:bodyPr>
          <a:lstStyle/>
          <a:p>
            <a:r>
              <a:rPr lang="en-US" sz="2000" dirty="0"/>
              <a:t>Use Yelp API to search for number of Starbucks in each city</a:t>
            </a:r>
          </a:p>
          <a:p>
            <a:r>
              <a:rPr lang="en-US" sz="2000" dirty="0"/>
              <a:t>Loop through the cities data frame and make calls to the API for each city</a:t>
            </a:r>
          </a:p>
          <a:p>
            <a:r>
              <a:rPr lang="en-US" sz="2000" dirty="0"/>
              <a:t>Read through the responses from one page to the next counting the number of times the search term is found</a:t>
            </a:r>
          </a:p>
          <a:p>
            <a:r>
              <a:rPr lang="en-US" sz="2000" dirty="0"/>
              <a:t>Stop the city’s query when a response that isn’t the search term is found</a:t>
            </a:r>
          </a:p>
        </p:txBody>
      </p:sp>
      <p:pic>
        <p:nvPicPr>
          <p:cNvPr id="4" name="Picture 3">
            <a:extLst>
              <a:ext uri="{FF2B5EF4-FFF2-40B4-BE49-F238E27FC236}">
                <a16:creationId xmlns:a16="http://schemas.microsoft.com/office/drawing/2014/main" id="{9A515775-D8E2-4E1C-8E4A-6A56B62C6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1870365"/>
            <a:ext cx="8746837" cy="2975021"/>
          </a:xfrm>
          <a:prstGeom prst="rect">
            <a:avLst/>
          </a:prstGeom>
        </p:spPr>
      </p:pic>
      <p:pic>
        <p:nvPicPr>
          <p:cNvPr id="7" name="Picture 6">
            <a:extLst>
              <a:ext uri="{FF2B5EF4-FFF2-40B4-BE49-F238E27FC236}">
                <a16:creationId xmlns:a16="http://schemas.microsoft.com/office/drawing/2014/main" id="{7113F638-BF71-4EC4-ADE8-19835353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4815755"/>
            <a:ext cx="8801100" cy="1703196"/>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8" name="Picture 7">
            <a:extLst>
              <a:ext uri="{FF2B5EF4-FFF2-40B4-BE49-F238E27FC236}">
                <a16:creationId xmlns:a16="http://schemas.microsoft.com/office/drawing/2014/main" id="{0A53469E-711F-467F-9D40-12AA39C62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90" y="801650"/>
            <a:ext cx="10404619" cy="5254699"/>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46" y="1049323"/>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5456767"/>
            <a:ext cx="8942712" cy="1238893"/>
          </a:xfrm>
        </p:spPr>
        <p:txBody>
          <a:bodyPr>
            <a:normAutofit fontScale="700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5278584"/>
            <a:ext cx="8472811" cy="1363516"/>
          </a:xfrm>
        </p:spPr>
        <p:txBody>
          <a:bodyPr>
            <a:normAutofit fontScale="70000" lnSpcReduction="20000"/>
          </a:bodyPr>
          <a:lstStyle/>
          <a:p>
            <a:r>
              <a:rPr lang="en-US" sz="2000" dirty="0"/>
              <a:t>API allows a limit of 50 results per response</a:t>
            </a:r>
          </a:p>
          <a:p>
            <a:r>
              <a:rPr lang="en-US" sz="2000" dirty="0"/>
              <a:t>Check to see if the city’s query is not.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2"/>
          <a:stretch>
            <a:fillRect/>
          </a:stretch>
        </p:blipFill>
        <p:spPr>
          <a:xfrm>
            <a:off x="1376328" y="1881176"/>
            <a:ext cx="9439344" cy="3095648"/>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Starbucks Study</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Starbucks</a:t>
            </a:r>
          </a:p>
          <a:p>
            <a:r>
              <a:rPr lang="en-US" sz="2000" dirty="0"/>
              <a:t>About as reliable as population density</a:t>
            </a:r>
            <a:endParaRPr lang="en-US" sz="1600" dirty="0"/>
          </a:p>
        </p:txBody>
      </p:sp>
      <p:pic>
        <p:nvPicPr>
          <p:cNvPr id="5" name="Picture 4">
            <a:extLst>
              <a:ext uri="{FF2B5EF4-FFF2-40B4-BE49-F238E27FC236}">
                <a16:creationId xmlns:a16="http://schemas.microsoft.com/office/drawing/2014/main" id="{A729E04D-FE62-4E39-882A-6D4FFDF01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432" y="1030981"/>
            <a:ext cx="5531134" cy="4000706"/>
          </a:xfrm>
          <a:prstGeom prst="rect">
            <a:avLst/>
          </a:prstGeom>
        </p:spPr>
      </p:pic>
    </p:spTree>
    <p:extLst>
      <p:ext uri="{BB962C8B-B14F-4D97-AF65-F5344CB8AC3E}">
        <p14:creationId xmlns:p14="http://schemas.microsoft.com/office/powerpoint/2010/main" val="133778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Q.4.4 What else is there? (institution type 2)</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did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to pay off the purchase price difference between the Tesla and the XXXXX?</a:t>
            </a:r>
          </a:p>
        </p:txBody>
      </p:sp>
    </p:spTree>
    <p:extLst>
      <p:ext uri="{BB962C8B-B14F-4D97-AF65-F5344CB8AC3E}">
        <p14:creationId xmlns:p14="http://schemas.microsoft.com/office/powerpoint/2010/main" val="220559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380348" y="2091786"/>
            <a:ext cx="2889000" cy="2902479"/>
          </a:xfrm>
        </p:spPr>
        <p:txBody>
          <a:bodyPr anchor="ctr"/>
          <a:lstStyle/>
          <a:p>
            <a:pPr marL="342900" indent="-342900" algn="l">
              <a:buFont typeface="Arial" panose="020B0604020202020204" pitchFamily="34" charset="0"/>
              <a:buChar char="•"/>
            </a:pPr>
            <a:r>
              <a:rPr lang="en-US" dirty="0"/>
              <a:t>Gas Route Map</a:t>
            </a:r>
          </a:p>
        </p:txBody>
      </p:sp>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385704986"/>
              </p:ext>
            </p:extLst>
          </p:nvPr>
        </p:nvGraphicFramePr>
        <p:xfrm>
          <a:off x="3775609" y="2186445"/>
          <a:ext cx="1949332" cy="2902479"/>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2573184485"/>
              </p:ext>
            </p:extLst>
          </p:nvPr>
        </p:nvGraphicFramePr>
        <p:xfrm>
          <a:off x="9862320" y="848138"/>
          <a:ext cx="1949332" cy="4936695"/>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6031632"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5F141E0-4F77-4305-A39D-71ABAE370169}"/>
              </a:ext>
            </a:extLst>
          </p:cNvPr>
          <p:cNvSpPr txBox="1">
            <a:spLocks/>
          </p:cNvSpPr>
          <p:nvPr/>
        </p:nvSpPr>
        <p:spPr>
          <a:xfrm>
            <a:off x="6456903" y="2186444"/>
            <a:ext cx="2889000" cy="2902479"/>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Electric Route Map</a:t>
            </a:r>
          </a:p>
        </p:txBody>
      </p: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sp>
        <p:nvSpPr>
          <p:cNvPr id="12" name="Text Placeholder 2">
            <a:extLst>
              <a:ext uri="{FF2B5EF4-FFF2-40B4-BE49-F238E27FC236}">
                <a16:creationId xmlns:a16="http://schemas.microsoft.com/office/drawing/2014/main" id="{E8DE0E6A-9B7C-4275-AC79-E84D098C3648}"/>
              </a:ext>
            </a:extLst>
          </p:cNvPr>
          <p:cNvSpPr txBox="1">
            <a:spLocks/>
          </p:cNvSpPr>
          <p:nvPr/>
        </p:nvSpPr>
        <p:spPr>
          <a:xfrm>
            <a:off x="4077586" y="1172672"/>
            <a:ext cx="2806682" cy="1000664"/>
          </a:xfrm>
          <a:prstGeom prst="rect">
            <a:avLst/>
          </a:prstGeom>
        </p:spPr>
        <p:txBody>
          <a:bodyPr vert="horz" lIns="91440" tIns="45720" rIns="91440" bIns="45720" rtlCol="0" anchor="ctr">
            <a:normAutofit fontScale="62500" lnSpcReduction="200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DISCUSS WITH TEAM FOR CHANGES</a:t>
            </a:r>
          </a:p>
          <a:p>
            <a:pPr marL="457200" indent="-457200" algn="l">
              <a:buFont typeface="+mj-lt"/>
              <a:buAutoNum type="arabicPeriod"/>
            </a:pPr>
            <a:r>
              <a:rPr lang="en-US" dirty="0"/>
              <a:t>7-stops version</a:t>
            </a:r>
          </a:p>
          <a:p>
            <a:pPr marL="457200" indent="-457200" algn="l">
              <a:buFont typeface="+mj-lt"/>
              <a:buAutoNum type="arabicPeriod"/>
            </a:pPr>
            <a:r>
              <a:rPr lang="en-US" dirty="0"/>
              <a:t>Which car? F150 or Camry</a:t>
            </a:r>
          </a:p>
        </p:txBody>
      </p:sp>
    </p:spTree>
    <p:extLst>
      <p:ext uri="{BB962C8B-B14F-4D97-AF65-F5344CB8AC3E}">
        <p14:creationId xmlns:p14="http://schemas.microsoft.com/office/powerpoint/2010/main" val="3416522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3592081373"/>
              </p:ext>
            </p:extLst>
          </p:nvPr>
        </p:nvGraphicFramePr>
        <p:xfrm>
          <a:off x="1482349" y="2068663"/>
          <a:ext cx="8337512" cy="130803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marL="13560" marR="13560" marT="0" marB="0"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a:effectLst/>
                          <a:latin typeface="Calibri" panose="020F0502020204030204" pitchFamily="34" charset="0"/>
                          <a:cs typeface="Calibri" panose="020F0502020204030204" pitchFamily="34" charset="0"/>
                        </a:rPr>
                        <a:t>23 gal </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$224.20</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marL="13560" marR="13560" marT="0" marB="0"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a:effectLst/>
                          <a:latin typeface="Calibri" panose="020F0502020204030204" pitchFamily="34" charset="0"/>
                          <a:cs typeface="Calibri" panose="020F0502020204030204" pitchFamily="34" charset="0"/>
                        </a:rPr>
                        <a:t>75 kWh</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348</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10</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$69.95</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marL="13560" marR="13560" marT="0" marB="0"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3153451950"/>
              </p:ext>
            </p:extLst>
          </p:nvPr>
        </p:nvGraphicFramePr>
        <p:xfrm>
          <a:off x="1587419" y="3982425"/>
          <a:ext cx="9050290" cy="1777682"/>
        </p:xfrm>
        <a:graphic>
          <a:graphicData uri="http://schemas.openxmlformats.org/drawingml/2006/table">
            <a:tbl>
              <a:tblPr>
                <a:tableStyleId>{073A0DAA-6AF3-43AB-8588-CEC1D06C72B9}</a:tableStyleId>
              </a:tblPr>
              <a:tblGrid>
                <a:gridCol w="8022300">
                  <a:extLst>
                    <a:ext uri="{9D8B030D-6E8A-4147-A177-3AD203B41FA5}">
                      <a16:colId xmlns:a16="http://schemas.microsoft.com/office/drawing/2014/main" val="1323334429"/>
                    </a:ext>
                  </a:extLst>
                </a:gridCol>
                <a:gridCol w="1027990">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marL="2466" marR="2466" marT="0" marB="0" anchor="ctr"/>
                </a:tc>
                <a:tc>
                  <a:txBody>
                    <a:bodyPr/>
                    <a:lstStyle/>
                    <a:p>
                      <a:pPr algn="r" rtl="0" fontAlgn="b"/>
                      <a:r>
                        <a:rPr lang="en-US" sz="1700" dirty="0">
                          <a:effectLst/>
                        </a:rPr>
                        <a:t>$3,395.00</a:t>
                      </a:r>
                    </a:p>
                  </a:txBody>
                  <a:tcPr marL="2466" marR="2466" marT="0" marB="0"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marL="2466" marR="2466" marT="0" marB="0" anchor="ctr"/>
                </a:tc>
                <a:tc>
                  <a:txBody>
                    <a:bodyPr/>
                    <a:lstStyle/>
                    <a:p>
                      <a:pPr algn="r" rtl="0" fontAlgn="b"/>
                      <a:r>
                        <a:rPr lang="en-US" sz="1700" dirty="0">
                          <a:effectLst/>
                        </a:rPr>
                        <a:t>$154.25</a:t>
                      </a:r>
                    </a:p>
                  </a:txBody>
                  <a:tcPr marL="2466" marR="2466" marT="0" marB="0"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marL="2466" marR="2466" marT="0" marB="0" anchor="ctr"/>
                </a:tc>
                <a:tc>
                  <a:txBody>
                    <a:bodyPr/>
                    <a:lstStyle/>
                    <a:p>
                      <a:pPr algn="r" rtl="0" fontAlgn="b"/>
                      <a:r>
                        <a:rPr lang="en-US" sz="1700" dirty="0">
                          <a:effectLst/>
                        </a:rPr>
                        <a:t>4.54%</a:t>
                      </a:r>
                    </a:p>
                  </a:txBody>
                  <a:tcPr marL="2466" marR="2466" marT="0" marB="0" anchor="ctr"/>
                </a:tc>
                <a:extLst>
                  <a:ext uri="{0D108BD9-81ED-4DB2-BD59-A6C34878D82A}">
                    <a16:rowId xmlns:a16="http://schemas.microsoft.com/office/drawing/2014/main" val="1934253954"/>
                  </a:ext>
                </a:extLst>
              </a:tr>
              <a:tr h="508612">
                <a:tc>
                  <a:txBody>
                    <a:bodyPr/>
                    <a:lstStyle/>
                    <a:p>
                      <a:pPr rtl="0" fontAlgn="b"/>
                      <a:r>
                        <a:rPr lang="en-US" sz="1700" dirty="0">
                          <a:effectLst/>
                        </a:rPr>
                        <a:t>How many one-way trips need to be made for the Tesla M 3 to pay itself off in fuel savings:</a:t>
                      </a:r>
                    </a:p>
                  </a:txBody>
                  <a:tcPr marL="2466" marR="2466" marT="0" marB="0" anchor="ctr"/>
                </a:tc>
                <a:tc>
                  <a:txBody>
                    <a:bodyPr/>
                    <a:lstStyle/>
                    <a:p>
                      <a:pPr algn="r" rtl="0" fontAlgn="b"/>
                      <a:r>
                        <a:rPr lang="en-US" sz="1700" dirty="0">
                          <a:effectLst/>
                        </a:rPr>
                        <a:t>22</a:t>
                      </a:r>
                    </a:p>
                  </a:txBody>
                  <a:tcPr marL="2466" marR="2466" marT="0" marB="0" anchor="ctr"/>
                </a:tc>
                <a:extLst>
                  <a:ext uri="{0D108BD9-81ED-4DB2-BD59-A6C34878D82A}">
                    <a16:rowId xmlns:a16="http://schemas.microsoft.com/office/drawing/2014/main" val="3539820578"/>
                  </a:ext>
                </a:extLst>
              </a:tr>
            </a:tbl>
          </a:graphicData>
        </a:graphic>
      </p:graphicFrame>
    </p:spTree>
    <p:extLst>
      <p:ext uri="{BB962C8B-B14F-4D97-AF65-F5344CB8AC3E}">
        <p14:creationId xmlns:p14="http://schemas.microsoft.com/office/powerpoint/2010/main" val="359725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61516935"/>
              </p:ext>
            </p:extLst>
          </p:nvPr>
        </p:nvGraphicFramePr>
        <p:xfrm>
          <a:off x="1630624" y="1015229"/>
          <a:ext cx="9905594" cy="482092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rtl="0" fontAlgn="b"/>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b"/>
                </a:tc>
                <a:tc>
                  <a:txBody>
                    <a:bodyPr/>
                    <a:lstStyle/>
                    <a:p>
                      <a:endParaRPr lang="en-US"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72574126"/>
                  </a:ext>
                </a:extLst>
              </a:tr>
              <a:tr h="370840">
                <a:tc>
                  <a:txBody>
                    <a:bodyPr/>
                    <a:lstStyle/>
                    <a:p>
                      <a:pPr rtl="0" fontAlgn="b"/>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b"/>
                </a:tc>
                <a:tc>
                  <a:txBody>
                    <a:bodyPr/>
                    <a:lstStyle/>
                    <a:p>
                      <a:endParaRPr lang="en-US"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20186820"/>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56269535"/>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40120287"/>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85736894"/>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3283692"/>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2954401"/>
                  </a:ext>
                </a:extLst>
              </a:tr>
              <a:tr h="370840">
                <a:tc>
                  <a:txBody>
                    <a:bodyPr/>
                    <a:lstStyle/>
                    <a:p>
                      <a:endParaRPr lang="en-US" sz="120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85342701"/>
                  </a:ext>
                </a:extLst>
              </a:tr>
              <a:tr h="370840">
                <a:tc>
                  <a:txBody>
                    <a:bodyPr/>
                    <a:lstStyle/>
                    <a:p>
                      <a:endParaRPr lang="en-US" sz="120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44870372"/>
                  </a:ext>
                </a:extLst>
              </a:tr>
              <a:tr h="370840">
                <a:tc>
                  <a:txBody>
                    <a:bodyPr/>
                    <a:lstStyle/>
                    <a:p>
                      <a:endParaRPr lang="en-US" sz="120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2761772"/>
                  </a:ext>
                </a:extLst>
              </a:tr>
              <a:tr h="370840">
                <a:tc>
                  <a:txBody>
                    <a:bodyPr/>
                    <a:lstStyle/>
                    <a:p>
                      <a:endParaRPr lang="en-US" sz="120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65881881"/>
                  </a:ext>
                </a:extLst>
              </a:tr>
              <a:tr h="370840">
                <a:tc>
                  <a:txBody>
                    <a:bodyPr/>
                    <a:lstStyle/>
                    <a:p>
                      <a:endParaRPr lang="en-US" sz="120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71317096"/>
                  </a:ext>
                </a:extLst>
              </a:tr>
              <a:tr h="370840">
                <a:tc>
                  <a:txBody>
                    <a:bodyPr/>
                    <a:lstStyle/>
                    <a:p>
                      <a:endParaRPr lang="en-US"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83650692"/>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8227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Topic Slide</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4" y="2348089"/>
            <a:ext cx="8930747" cy="3200400"/>
          </a:xfrm>
        </p:spPr>
        <p:txBody>
          <a:bodyPr anchor="ctr"/>
          <a:lstStyle/>
          <a:p>
            <a:pPr marL="342900" indent="-342900" algn="l">
              <a:buFont typeface="Arial" panose="020B0604020202020204" pitchFamily="34" charset="0"/>
              <a:buChar char="•"/>
            </a:pPr>
            <a:r>
              <a:rPr lang="en-US" dirty="0"/>
              <a:t>CONTENT HERE</a:t>
            </a:r>
          </a:p>
        </p:txBody>
      </p:sp>
    </p:spTree>
    <p:extLst>
      <p:ext uri="{BB962C8B-B14F-4D97-AF65-F5344CB8AC3E}">
        <p14:creationId xmlns:p14="http://schemas.microsoft.com/office/powerpoint/2010/main" val="263981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Subtitle</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lstStyle/>
          <a:p>
            <a:r>
              <a:rPr lang="en-US" dirty="0"/>
              <a:t>CONTENT HERE</a:t>
            </a:r>
          </a:p>
        </p:txBody>
      </p:sp>
    </p:spTree>
    <p:extLst>
      <p:ext uri="{BB962C8B-B14F-4D97-AF65-F5344CB8AC3E}">
        <p14:creationId xmlns:p14="http://schemas.microsoft.com/office/powerpoint/2010/main" val="2050461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am?</a:t>
            </a:r>
          </a:p>
          <a:p>
            <a:pPr lvl="1"/>
            <a:r>
              <a:rPr lang="en-US" dirty="0"/>
              <a:t>(summary here?)</a:t>
            </a:r>
          </a:p>
          <a:p>
            <a:r>
              <a:rPr lang="en-US" dirty="0"/>
              <a:t>Q2. Out of both categories (EVs and gas-powered cars) which make and model is the most cost-effective for their fuel?</a:t>
            </a:r>
          </a:p>
          <a:p>
            <a:pPr lvl="1"/>
            <a:r>
              <a:rPr lang="en-US" dirty="0"/>
              <a:t>(summary here?)</a:t>
            </a:r>
          </a:p>
          <a:p>
            <a:r>
              <a:rPr lang="en-US" dirty="0"/>
              <a:t>Q3. Will EVs really pay themselves off?</a:t>
            </a:r>
          </a:p>
          <a:p>
            <a:pPr lvl="1"/>
            <a:r>
              <a:rPr lang="en-US" dirty="0"/>
              <a:t>(summary here?)</a:t>
            </a:r>
          </a:p>
        </p:txBody>
      </p:sp>
    </p:spTree>
    <p:extLst>
      <p:ext uri="{BB962C8B-B14F-4D97-AF65-F5344CB8AC3E}">
        <p14:creationId xmlns:p14="http://schemas.microsoft.com/office/powerpoint/2010/main" val="108343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Q4. What factors might hint that a city has a lot of charging stations?</a:t>
            </a:r>
          </a:p>
          <a:p>
            <a:pPr lvl="1"/>
            <a:r>
              <a:rPr lang="en-US" dirty="0"/>
              <a:t>Most all of the observed factors, including population density and gas prices, did not show a significant correlation between those factors and the number of charging stations available in the city. (except for maybe one of these factors…)</a:t>
            </a:r>
          </a:p>
          <a:p>
            <a:r>
              <a:rPr lang="en-US" dirty="0"/>
              <a:t>Q5. How much will I save on a trip?</a:t>
            </a:r>
          </a:p>
          <a:p>
            <a:pPr lvl="1"/>
            <a:r>
              <a:rPr lang="en-US" dirty="0"/>
              <a:t>(summary here?)</a:t>
            </a:r>
          </a:p>
        </p:txBody>
      </p:sp>
    </p:spTree>
    <p:extLst>
      <p:ext uri="{BB962C8B-B14F-4D97-AF65-F5344CB8AC3E}">
        <p14:creationId xmlns:p14="http://schemas.microsoft.com/office/powerpoint/2010/main" val="3802157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4" y="2348089"/>
            <a:ext cx="8930747" cy="3200400"/>
          </a:xfrm>
        </p:spPr>
        <p:txBody>
          <a:bodyPr>
            <a:normAutofit/>
          </a:bodyPr>
          <a:lstStyle/>
          <a:p>
            <a:pPr marL="342900" indent="-342900" algn="l">
              <a:buFont typeface="Arial" panose="020B0604020202020204" pitchFamily="34" charset="0"/>
              <a:buChar char="•"/>
            </a:pPr>
            <a:r>
              <a:rPr lang="en-US" sz="2400" dirty="0"/>
              <a:t>"If I were to move or travel elsewhere, what other factors could I look at to see how reliably I can find a charge station?“</a:t>
            </a:r>
          </a:p>
          <a:p>
            <a:pPr algn="l"/>
            <a:endParaRPr lang="en-US" sz="2400" dirty="0"/>
          </a:p>
          <a:p>
            <a:pPr marL="342900" indent="-342900" algn="l">
              <a:buFont typeface="Arial" panose="020B0604020202020204" pitchFamily="34" charset="0"/>
              <a:buChar char="•"/>
            </a:pPr>
            <a:r>
              <a:rPr lang="en-US" sz="2400" dirty="0"/>
              <a:t>In other words, what properties of a city correlates with how many charge stations are available there?</a:t>
            </a:r>
          </a:p>
        </p:txBody>
      </p:sp>
    </p:spTree>
    <p:extLst>
      <p:ext uri="{BB962C8B-B14F-4D97-AF65-F5344CB8AC3E}">
        <p14:creationId xmlns:p14="http://schemas.microsoft.com/office/powerpoint/2010/main" val="11821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lnSpcReduction="10000"/>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a:p>
            <a:pPr marL="457200" indent="-457200">
              <a:buFont typeface="+mj-lt"/>
              <a:buAutoNum type="arabicPeriod"/>
            </a:pPr>
            <a:r>
              <a:rPr lang="en-US" dirty="0"/>
              <a:t>Institution type 2 (to be named later)</a:t>
            </a:r>
            <a:br>
              <a:rPr lang="en-US" dirty="0"/>
            </a:br>
            <a:r>
              <a:rPr lang="en-US" sz="1800" dirty="0"/>
              <a:t>(more “institution type 2” = more charge stations?)</a:t>
            </a:r>
          </a:p>
        </p:txBody>
      </p:sp>
    </p:spTree>
    <p:extLst>
      <p:ext uri="{BB962C8B-B14F-4D97-AF65-F5344CB8AC3E}">
        <p14:creationId xmlns:p14="http://schemas.microsoft.com/office/powerpoint/2010/main" val="163509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Charging Station List</a:t>
            </a:r>
          </a:p>
        </p:txBody>
      </p:sp>
      <p:pic>
        <p:nvPicPr>
          <p:cNvPr id="4" name="Picture 3">
            <a:extLst>
              <a:ext uri="{FF2B5EF4-FFF2-40B4-BE49-F238E27FC236}">
                <a16:creationId xmlns:a16="http://schemas.microsoft.com/office/drawing/2014/main" id="{EEF3CB3E-15C8-40E6-8E6E-9CCA702A5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2138353"/>
            <a:ext cx="9229792" cy="2581294"/>
          </a:xfrm>
          <a:prstGeom prst="rect">
            <a:avLst/>
          </a:prstGeom>
        </p:spPr>
      </p:pic>
    </p:spTree>
    <p:extLst>
      <p:ext uri="{BB962C8B-B14F-4D97-AF65-F5344CB8AC3E}">
        <p14:creationId xmlns:p14="http://schemas.microsoft.com/office/powerpoint/2010/main" val="804357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TM03457496[[fn=Parallax]]</Template>
  <TotalTime>447</TotalTime>
  <Words>1800</Words>
  <Application>Microsoft Office PowerPoint</Application>
  <PresentationFormat>Widescreen</PresentationFormat>
  <Paragraphs>238</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docs-Calibri</vt:lpstr>
      <vt:lpstr>Arial</vt:lpstr>
      <vt:lpstr>Calibri</vt:lpstr>
      <vt:lpstr>Corbel</vt:lpstr>
      <vt:lpstr>Parallax</vt:lpstr>
      <vt:lpstr>An Electric Craving</vt:lpstr>
      <vt:lpstr>Introduction</vt:lpstr>
      <vt:lpstr>Theme of the Study</vt:lpstr>
      <vt:lpstr>EV or Gas  Car?</vt:lpstr>
      <vt:lpstr>Brief Summary of findings</vt:lpstr>
      <vt:lpstr>Brief Summary of findings</vt:lpstr>
      <vt:lpstr>Q.4 What factors might hint that a city has plentiful charging stations?</vt:lpstr>
      <vt:lpstr>Q.4 Correlational Study</vt:lpstr>
      <vt:lpstr>Q.4.1 – Charging Station List</vt:lpstr>
      <vt:lpstr>Q.4.1 - City List and City Population Density (cleaning)</vt:lpstr>
      <vt:lpstr>Q.4.1 - City List and City Population Density (cleaning)</vt:lpstr>
      <vt:lpstr>Q.4.1 – Urbanized Areas (cleaning)</vt:lpstr>
      <vt:lpstr>Q.4.1 – Urbanized Areas (cleaning)</vt:lpstr>
      <vt:lpstr>Q.4.1 – Merge urban areas list to city data frame to limit city count</vt:lpstr>
      <vt:lpstr>Q.4.2 – CA Gas Prices (cleaning)</vt:lpstr>
      <vt:lpstr>Q.4.2 – CA Gas Prices (cleaning)</vt:lpstr>
      <vt:lpstr>Q.4.2 – CA Gas Prices (cleaning)</vt:lpstr>
      <vt:lpstr>Q.4.2 –  Cities data for Gas Prices (merging)</vt:lpstr>
      <vt:lpstr>Q.4.1 – Cities Data for Population and “institutions” Studies</vt:lpstr>
      <vt:lpstr>Q.4.3/4</vt:lpstr>
      <vt:lpstr>Q.4.1 –  Creating scatterplot with R^2</vt:lpstr>
      <vt:lpstr>Q.4.1 –  Scatterplot for Q.1</vt:lpstr>
      <vt:lpstr>Q.4.1 –  CA Cities data for population and “institutions” studies</vt:lpstr>
      <vt:lpstr>Q.4.1 –  CA Cities data for population and “institutions” studies</vt:lpstr>
      <vt:lpstr>Q.4.3/4 What else is there? (institution type 1)</vt:lpstr>
      <vt:lpstr>Q.4.3/4 What else is there?</vt:lpstr>
      <vt:lpstr>Q.4.3/4 – Yelp API</vt:lpstr>
      <vt:lpstr>Q.4.3/4 – Yelp API</vt:lpstr>
      <vt:lpstr>Q.4.3/4 – Yelp API</vt:lpstr>
      <vt:lpstr>Q.4.3/4 – Yelp API</vt:lpstr>
      <vt:lpstr>Q.4.3/4 – Yelp API</vt:lpstr>
      <vt:lpstr>Q.4.3/4 –  API Query Progress Tracking</vt:lpstr>
      <vt:lpstr>Q.4.3 –  No. of Starbucks Study</vt:lpstr>
      <vt:lpstr>Q.4.4 What else is there? (institution type 2)</vt:lpstr>
      <vt:lpstr>Q.4.4 What else is there?</vt:lpstr>
      <vt:lpstr>Q.4.4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An Electric Craving</vt:lpstr>
      <vt:lpstr>Topic Slide</vt:lpstr>
      <vt:lpstr>Subtitle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Sanabu W</cp:lastModifiedBy>
  <cp:revision>72</cp:revision>
  <dcterms:created xsi:type="dcterms:W3CDTF">2021-01-15T00:39:56Z</dcterms:created>
  <dcterms:modified xsi:type="dcterms:W3CDTF">2021-01-16T04:20:00Z</dcterms:modified>
</cp:coreProperties>
</file>